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2FB"/>
    <a:srgbClr val="99BEC6"/>
    <a:srgbClr val="D15053"/>
    <a:srgbClr val="2C4043"/>
    <a:srgbClr val="2A2D33"/>
    <a:srgbClr val="50B8AD"/>
    <a:srgbClr val="D7F2F2"/>
    <a:srgbClr val="35817B"/>
    <a:srgbClr val="40988E"/>
    <a:srgbClr val="4CB3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829"/>
    <p:restoredTop sz="96271"/>
  </p:normalViewPr>
  <p:slideViewPr>
    <p:cSldViewPr snapToGrid="0" snapToObjects="1" showGuides="1">
      <p:cViewPr varScale="1">
        <p:scale>
          <a:sx n="126" d="100"/>
          <a:sy n="126" d="100"/>
        </p:scale>
        <p:origin x="93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87EE3-CF26-CB4D-A8E3-97C4A33D62EF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44415-95E0-EE42-B6DF-2DFCAD514B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19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" type="title" preserve="1">
  <p:cSld name="Cover"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12191995" cy="685713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0891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 preserve="1">
  <p:cSld name="Big numb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9pPr>
          </a:lstStyle>
          <a:p>
            <a:r>
              <a:t>xx%</a:t>
            </a:r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4905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2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84170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r-1" type="secHead" preserve="1">
  <p:cSld name="Inner-1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" y="0"/>
            <a:ext cx="12193524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978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r-2" type="tx" preserve="1">
  <p:cSld name="Inner-2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oogle Shape;1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"/>
            <a:ext cx="12191995" cy="685715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5923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 preserve="1">
  <p:cSld name="Title and two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9467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 preserve="1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1255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 preserve="1">
  <p:cSld name="One column tex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428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 preserve="1">
  <p:cSld name="Main 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6737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>
  <p:cSld name="Section title and descriptio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50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>
  <p:cSld name="Captio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11701444" y="6475256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3504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61078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roup 55">
            <a:extLst>
              <a:ext uri="{FF2B5EF4-FFF2-40B4-BE49-F238E27FC236}">
                <a16:creationId xmlns:a16="http://schemas.microsoft.com/office/drawing/2014/main" id="{32204FA4-FD34-314C-A851-7F174BEF6167}"/>
              </a:ext>
            </a:extLst>
          </p:cNvPr>
          <p:cNvGrpSpPr/>
          <p:nvPr/>
        </p:nvGrpSpPr>
        <p:grpSpPr>
          <a:xfrm>
            <a:off x="88412" y="110665"/>
            <a:ext cx="11879511" cy="5850857"/>
            <a:chOff x="88412" y="110665"/>
            <a:chExt cx="11879511" cy="5850857"/>
          </a:xfrm>
        </p:grpSpPr>
        <p:sp>
          <p:nvSpPr>
            <p:cNvPr id="2" name="Chevron 1">
              <a:extLst>
                <a:ext uri="{FF2B5EF4-FFF2-40B4-BE49-F238E27FC236}">
                  <a16:creationId xmlns:a16="http://schemas.microsoft.com/office/drawing/2014/main" id="{2971D8AB-0137-5147-A81D-06D8BBE8B06E}"/>
                </a:ext>
              </a:extLst>
            </p:cNvPr>
            <p:cNvSpPr/>
            <p:nvPr/>
          </p:nvSpPr>
          <p:spPr>
            <a:xfrm>
              <a:off x="431306" y="769821"/>
              <a:ext cx="1947554" cy="463137"/>
            </a:xfrm>
            <a:prstGeom prst="chevron">
              <a:avLst/>
            </a:prstGeom>
            <a:solidFill>
              <a:srgbClr val="D7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" name="Chevron 2">
              <a:extLst>
                <a:ext uri="{FF2B5EF4-FFF2-40B4-BE49-F238E27FC236}">
                  <a16:creationId xmlns:a16="http://schemas.microsoft.com/office/drawing/2014/main" id="{6EDD8435-B8E7-2144-8B25-AE5B9A89A06A}"/>
                </a:ext>
              </a:extLst>
            </p:cNvPr>
            <p:cNvSpPr/>
            <p:nvPr/>
          </p:nvSpPr>
          <p:spPr>
            <a:xfrm>
              <a:off x="2290950" y="769821"/>
              <a:ext cx="1947554" cy="463137"/>
            </a:xfrm>
            <a:prstGeom prst="chevron">
              <a:avLst/>
            </a:prstGeom>
            <a:solidFill>
              <a:srgbClr val="D7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4" name="Chevron 3">
              <a:extLst>
                <a:ext uri="{FF2B5EF4-FFF2-40B4-BE49-F238E27FC236}">
                  <a16:creationId xmlns:a16="http://schemas.microsoft.com/office/drawing/2014/main" id="{FFA5D335-7EBD-6641-970E-53BBB13E3AE2}"/>
                </a:ext>
              </a:extLst>
            </p:cNvPr>
            <p:cNvSpPr/>
            <p:nvPr/>
          </p:nvSpPr>
          <p:spPr>
            <a:xfrm>
              <a:off x="4150594" y="769821"/>
              <a:ext cx="1947554" cy="463137"/>
            </a:xfrm>
            <a:prstGeom prst="chevron">
              <a:avLst/>
            </a:prstGeom>
            <a:solidFill>
              <a:srgbClr val="D7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" name="Chevron 4">
              <a:extLst>
                <a:ext uri="{FF2B5EF4-FFF2-40B4-BE49-F238E27FC236}">
                  <a16:creationId xmlns:a16="http://schemas.microsoft.com/office/drawing/2014/main" id="{E7CE93B6-93F5-364E-BAED-51D70D0B05EB}"/>
                </a:ext>
              </a:extLst>
            </p:cNvPr>
            <p:cNvSpPr/>
            <p:nvPr/>
          </p:nvSpPr>
          <p:spPr>
            <a:xfrm>
              <a:off x="6010238" y="769821"/>
              <a:ext cx="1947554" cy="463137"/>
            </a:xfrm>
            <a:prstGeom prst="chevron">
              <a:avLst/>
            </a:prstGeom>
            <a:solidFill>
              <a:srgbClr val="D7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6" name="Chevron 5">
              <a:extLst>
                <a:ext uri="{FF2B5EF4-FFF2-40B4-BE49-F238E27FC236}">
                  <a16:creationId xmlns:a16="http://schemas.microsoft.com/office/drawing/2014/main" id="{42F46D70-2373-AF4F-B8B5-B6E83E6ACE3A}"/>
                </a:ext>
              </a:extLst>
            </p:cNvPr>
            <p:cNvSpPr/>
            <p:nvPr/>
          </p:nvSpPr>
          <p:spPr>
            <a:xfrm>
              <a:off x="7869882" y="769821"/>
              <a:ext cx="1947554" cy="463137"/>
            </a:xfrm>
            <a:prstGeom prst="chevron">
              <a:avLst/>
            </a:prstGeom>
            <a:solidFill>
              <a:srgbClr val="D7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" name="Chevron 6">
              <a:extLst>
                <a:ext uri="{FF2B5EF4-FFF2-40B4-BE49-F238E27FC236}">
                  <a16:creationId xmlns:a16="http://schemas.microsoft.com/office/drawing/2014/main" id="{2B642B1B-E970-C84D-A08B-F41E5B99E5B7}"/>
                </a:ext>
              </a:extLst>
            </p:cNvPr>
            <p:cNvSpPr/>
            <p:nvPr/>
          </p:nvSpPr>
          <p:spPr>
            <a:xfrm>
              <a:off x="9729524" y="769821"/>
              <a:ext cx="1947554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B5C14DFC-2A23-1342-B671-7E0800442CF5}"/>
                </a:ext>
              </a:extLst>
            </p:cNvPr>
            <p:cNvSpPr/>
            <p:nvPr/>
          </p:nvSpPr>
          <p:spPr>
            <a:xfrm>
              <a:off x="774796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7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Visit bank website</a:t>
              </a:r>
            </a:p>
          </p:txBody>
        </p:sp>
        <p:sp>
          <p:nvSpPr>
            <p:cNvPr id="9" name="Rounded Rectangle 8">
              <a:extLst>
                <a:ext uri="{FF2B5EF4-FFF2-40B4-BE49-F238E27FC236}">
                  <a16:creationId xmlns:a16="http://schemas.microsoft.com/office/drawing/2014/main" id="{BB61DAB1-16BF-EC4C-8AC1-B124B91FB89F}"/>
                </a:ext>
              </a:extLst>
            </p:cNvPr>
            <p:cNvSpPr/>
            <p:nvPr/>
          </p:nvSpPr>
          <p:spPr>
            <a:xfrm>
              <a:off x="2634440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7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Select Loan Type</a:t>
              </a:r>
            </a:p>
          </p:txBody>
        </p:sp>
        <p:sp>
          <p:nvSpPr>
            <p:cNvPr id="10" name="Rounded Rectangle 9">
              <a:extLst>
                <a:ext uri="{FF2B5EF4-FFF2-40B4-BE49-F238E27FC236}">
                  <a16:creationId xmlns:a16="http://schemas.microsoft.com/office/drawing/2014/main" id="{01E4D013-FDF2-B841-951D-797B3D8060C7}"/>
                </a:ext>
              </a:extLst>
            </p:cNvPr>
            <p:cNvSpPr/>
            <p:nvPr/>
          </p:nvSpPr>
          <p:spPr>
            <a:xfrm>
              <a:off x="4494084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7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Realize application isn’t online</a:t>
              </a:r>
            </a:p>
          </p:txBody>
        </p:sp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ADA61940-6895-5F49-9941-D7CECFA3436A}"/>
                </a:ext>
              </a:extLst>
            </p:cNvPr>
            <p:cNvSpPr/>
            <p:nvPr/>
          </p:nvSpPr>
          <p:spPr>
            <a:xfrm>
              <a:off x="6353728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7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Select “contact a branch”</a:t>
              </a:r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679CC527-0DF9-3747-BE63-9311426FC0A2}"/>
                </a:ext>
              </a:extLst>
            </p:cNvPr>
            <p:cNvSpPr/>
            <p:nvPr/>
          </p:nvSpPr>
          <p:spPr>
            <a:xfrm>
              <a:off x="8213372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7F2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Enter zip code to find branch</a:t>
              </a:r>
            </a:p>
          </p:txBody>
        </p:sp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8F6207F7-6126-9C42-AFEE-0A1C861126B3}"/>
                </a:ext>
              </a:extLst>
            </p:cNvPr>
            <p:cNvSpPr/>
            <p:nvPr/>
          </p:nvSpPr>
          <p:spPr>
            <a:xfrm>
              <a:off x="10073014" y="620547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Drive to branch</a:t>
              </a:r>
            </a:p>
          </p:txBody>
        </p:sp>
        <p:sp>
          <p:nvSpPr>
            <p:cNvPr id="14" name="Pentagon 13">
              <a:extLst>
                <a:ext uri="{FF2B5EF4-FFF2-40B4-BE49-F238E27FC236}">
                  <a16:creationId xmlns:a16="http://schemas.microsoft.com/office/drawing/2014/main" id="{CA24F359-CB25-AF40-A807-64DD6E4F30F3}"/>
                </a:ext>
              </a:extLst>
            </p:cNvPr>
            <p:cNvSpPr/>
            <p:nvPr/>
          </p:nvSpPr>
          <p:spPr>
            <a:xfrm rot="5400000">
              <a:off x="11086088" y="1132051"/>
              <a:ext cx="1190804" cy="466344"/>
            </a:xfrm>
            <a:prstGeom prst="homePlate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15" name="Chevron 14">
              <a:extLst>
                <a:ext uri="{FF2B5EF4-FFF2-40B4-BE49-F238E27FC236}">
                  <a16:creationId xmlns:a16="http://schemas.microsoft.com/office/drawing/2014/main" id="{FF003331-E83E-374E-A456-4B5555A6C2B0}"/>
                </a:ext>
              </a:extLst>
            </p:cNvPr>
            <p:cNvSpPr/>
            <p:nvPr/>
          </p:nvSpPr>
          <p:spPr>
            <a:xfrm rot="5400000">
              <a:off x="11230179" y="2084734"/>
              <a:ext cx="901700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6" name="Chevron 15">
              <a:extLst>
                <a:ext uri="{FF2B5EF4-FFF2-40B4-BE49-F238E27FC236}">
                  <a16:creationId xmlns:a16="http://schemas.microsoft.com/office/drawing/2014/main" id="{CA799E89-36BB-404F-88F7-BB369C461D26}"/>
                </a:ext>
              </a:extLst>
            </p:cNvPr>
            <p:cNvSpPr/>
            <p:nvPr/>
          </p:nvSpPr>
          <p:spPr>
            <a:xfrm rot="10800000">
              <a:off x="9727366" y="2302130"/>
              <a:ext cx="1962960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CEFD2D9B-85AC-2843-A653-42FEF888E531}"/>
                </a:ext>
              </a:extLst>
            </p:cNvPr>
            <p:cNvSpPr/>
            <p:nvPr/>
          </p:nvSpPr>
          <p:spPr>
            <a:xfrm rot="16200000">
              <a:off x="11293765" y="480383"/>
              <a:ext cx="764986" cy="58333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18" name="Chevron 17">
              <a:extLst>
                <a:ext uri="{FF2B5EF4-FFF2-40B4-BE49-F238E27FC236}">
                  <a16:creationId xmlns:a16="http://schemas.microsoft.com/office/drawing/2014/main" id="{3DA3D76A-025C-9040-8DDC-F18DDE7DB6EE}"/>
                </a:ext>
              </a:extLst>
            </p:cNvPr>
            <p:cNvSpPr/>
            <p:nvPr/>
          </p:nvSpPr>
          <p:spPr>
            <a:xfrm rot="10800000">
              <a:off x="7855723" y="2302129"/>
              <a:ext cx="1947554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9" name="Chevron 18">
              <a:extLst>
                <a:ext uri="{FF2B5EF4-FFF2-40B4-BE49-F238E27FC236}">
                  <a16:creationId xmlns:a16="http://schemas.microsoft.com/office/drawing/2014/main" id="{480A5E6B-D099-3F4E-9685-05C418A30669}"/>
                </a:ext>
              </a:extLst>
            </p:cNvPr>
            <p:cNvSpPr/>
            <p:nvPr/>
          </p:nvSpPr>
          <p:spPr>
            <a:xfrm rot="10800000">
              <a:off x="5984082" y="2302129"/>
              <a:ext cx="1947554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20" name="Chevron 19">
              <a:extLst>
                <a:ext uri="{FF2B5EF4-FFF2-40B4-BE49-F238E27FC236}">
                  <a16:creationId xmlns:a16="http://schemas.microsoft.com/office/drawing/2014/main" id="{7A357E87-40D0-0249-83A5-3EB95D700448}"/>
                </a:ext>
              </a:extLst>
            </p:cNvPr>
            <p:cNvSpPr/>
            <p:nvPr/>
          </p:nvSpPr>
          <p:spPr>
            <a:xfrm rot="10800000">
              <a:off x="4112441" y="2302129"/>
              <a:ext cx="1947554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21" name="Chevron 20">
              <a:extLst>
                <a:ext uri="{FF2B5EF4-FFF2-40B4-BE49-F238E27FC236}">
                  <a16:creationId xmlns:a16="http://schemas.microsoft.com/office/drawing/2014/main" id="{17E7EF3D-29C7-4A47-9EBA-B49CD8F537B5}"/>
                </a:ext>
              </a:extLst>
            </p:cNvPr>
            <p:cNvSpPr/>
            <p:nvPr/>
          </p:nvSpPr>
          <p:spPr>
            <a:xfrm rot="10800000">
              <a:off x="2240800" y="2302129"/>
              <a:ext cx="1947554" cy="463137"/>
            </a:xfrm>
            <a:prstGeom prst="chevron">
              <a:avLst/>
            </a:prstGeom>
            <a:solidFill>
              <a:srgbClr val="99BE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22" name="Chevron 21">
              <a:extLst>
                <a:ext uri="{FF2B5EF4-FFF2-40B4-BE49-F238E27FC236}">
                  <a16:creationId xmlns:a16="http://schemas.microsoft.com/office/drawing/2014/main" id="{BA6E87F3-D945-724E-8C51-153EE14EBA45}"/>
                </a:ext>
              </a:extLst>
            </p:cNvPr>
            <p:cNvSpPr/>
            <p:nvPr/>
          </p:nvSpPr>
          <p:spPr>
            <a:xfrm rot="10800000">
              <a:off x="369159" y="2302129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DE003538-294E-BB49-B4A2-43C4E08F3AA9}"/>
                </a:ext>
              </a:extLst>
            </p:cNvPr>
            <p:cNvSpPr/>
            <p:nvPr/>
          </p:nvSpPr>
          <p:spPr>
            <a:xfrm>
              <a:off x="768735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Leave bank branch</a:t>
              </a:r>
            </a:p>
          </p:txBody>
        </p:sp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E7C67D8A-287C-744E-BF38-36D21079D861}"/>
                </a:ext>
              </a:extLst>
            </p:cNvPr>
            <p:cNvSpPr/>
            <p:nvPr/>
          </p:nvSpPr>
          <p:spPr>
            <a:xfrm>
              <a:off x="2628379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Loan officer says need more docs</a:t>
              </a:r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7B622E06-E85A-8C4A-BAFE-4A0D6A5D16C3}"/>
                </a:ext>
              </a:extLst>
            </p:cNvPr>
            <p:cNvSpPr/>
            <p:nvPr/>
          </p:nvSpPr>
          <p:spPr>
            <a:xfrm>
              <a:off x="4488023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ID &amp; docs to loan officer</a:t>
              </a:r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991BE322-2301-664F-B130-47020EC116D9}"/>
                </a:ext>
              </a:extLst>
            </p:cNvPr>
            <p:cNvSpPr/>
            <p:nvPr/>
          </p:nvSpPr>
          <p:spPr>
            <a:xfrm>
              <a:off x="6347667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Complete application</a:t>
              </a:r>
            </a:p>
          </p:txBody>
        </p:sp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F561CF4A-1BE1-834C-8DAF-19B3A0463D09}"/>
                </a:ext>
              </a:extLst>
            </p:cNvPr>
            <p:cNvSpPr/>
            <p:nvPr/>
          </p:nvSpPr>
          <p:spPr>
            <a:xfrm>
              <a:off x="8207311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Discuss loan options</a:t>
              </a:r>
            </a:p>
          </p:txBody>
        </p:sp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0F7C73B6-2C50-7E4F-B487-1A23DE765762}"/>
                </a:ext>
              </a:extLst>
            </p:cNvPr>
            <p:cNvSpPr/>
            <p:nvPr/>
          </p:nvSpPr>
          <p:spPr>
            <a:xfrm>
              <a:off x="10066953" y="21802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99BEC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Ask for help and wait</a:t>
              </a:r>
            </a:p>
          </p:txBody>
        </p:sp>
        <p:sp>
          <p:nvSpPr>
            <p:cNvPr id="29" name="Pentagon 28">
              <a:extLst>
                <a:ext uri="{FF2B5EF4-FFF2-40B4-BE49-F238E27FC236}">
                  <a16:creationId xmlns:a16="http://schemas.microsoft.com/office/drawing/2014/main" id="{F8A2586F-6C30-B443-A8AB-2CCA4899201B}"/>
                </a:ext>
              </a:extLst>
            </p:cNvPr>
            <p:cNvSpPr/>
            <p:nvPr/>
          </p:nvSpPr>
          <p:spPr>
            <a:xfrm rot="5400000">
              <a:off x="-191029" y="2664359"/>
              <a:ext cx="1190804" cy="466344"/>
            </a:xfrm>
            <a:prstGeom prst="homePlate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D8A94BEB-8D52-DE48-BB6B-D21D0E7FB40E}"/>
                </a:ext>
              </a:extLst>
            </p:cNvPr>
            <p:cNvSpPr/>
            <p:nvPr/>
          </p:nvSpPr>
          <p:spPr>
            <a:xfrm rot="5400000">
              <a:off x="-2416" y="2013420"/>
              <a:ext cx="764986" cy="58333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31" name="Chevron 30">
              <a:extLst>
                <a:ext uri="{FF2B5EF4-FFF2-40B4-BE49-F238E27FC236}">
                  <a16:creationId xmlns:a16="http://schemas.microsoft.com/office/drawing/2014/main" id="{995B6FAE-7459-5048-AD4C-0524D8AE76DD}"/>
                </a:ext>
              </a:extLst>
            </p:cNvPr>
            <p:cNvSpPr/>
            <p:nvPr/>
          </p:nvSpPr>
          <p:spPr>
            <a:xfrm rot="5400000">
              <a:off x="-48081" y="3596493"/>
              <a:ext cx="901700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2" name="Chevron 31">
              <a:extLst>
                <a:ext uri="{FF2B5EF4-FFF2-40B4-BE49-F238E27FC236}">
                  <a16:creationId xmlns:a16="http://schemas.microsoft.com/office/drawing/2014/main" id="{059C986D-9380-9946-85FA-12057B0E6612}"/>
                </a:ext>
              </a:extLst>
            </p:cNvPr>
            <p:cNvSpPr/>
            <p:nvPr/>
          </p:nvSpPr>
          <p:spPr>
            <a:xfrm>
              <a:off x="380310" y="3815775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A90FE80B-0904-924E-BBCD-875C4E058E3E}"/>
                </a:ext>
              </a:extLst>
            </p:cNvPr>
            <p:cNvSpPr/>
            <p:nvPr/>
          </p:nvSpPr>
          <p:spPr>
            <a:xfrm>
              <a:off x="768735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Collect docs back at home</a:t>
              </a:r>
            </a:p>
          </p:txBody>
        </p:sp>
        <p:sp>
          <p:nvSpPr>
            <p:cNvPr id="34" name="Chevron 33">
              <a:extLst>
                <a:ext uri="{FF2B5EF4-FFF2-40B4-BE49-F238E27FC236}">
                  <a16:creationId xmlns:a16="http://schemas.microsoft.com/office/drawing/2014/main" id="{8062075B-FCBF-754B-9669-009B8F1FE79B}"/>
                </a:ext>
              </a:extLst>
            </p:cNvPr>
            <p:cNvSpPr/>
            <p:nvPr/>
          </p:nvSpPr>
          <p:spPr>
            <a:xfrm>
              <a:off x="2240799" y="3815774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5" name="Chevron 34">
              <a:extLst>
                <a:ext uri="{FF2B5EF4-FFF2-40B4-BE49-F238E27FC236}">
                  <a16:creationId xmlns:a16="http://schemas.microsoft.com/office/drawing/2014/main" id="{2E2525D0-28B6-D148-BD50-38E53D51A3F1}"/>
                </a:ext>
              </a:extLst>
            </p:cNvPr>
            <p:cNvSpPr/>
            <p:nvPr/>
          </p:nvSpPr>
          <p:spPr>
            <a:xfrm>
              <a:off x="4100443" y="3815774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6" name="Chevron 35">
              <a:extLst>
                <a:ext uri="{FF2B5EF4-FFF2-40B4-BE49-F238E27FC236}">
                  <a16:creationId xmlns:a16="http://schemas.microsoft.com/office/drawing/2014/main" id="{352DA131-728E-CC40-BC71-09A6FA630F9A}"/>
                </a:ext>
              </a:extLst>
            </p:cNvPr>
            <p:cNvSpPr/>
            <p:nvPr/>
          </p:nvSpPr>
          <p:spPr>
            <a:xfrm>
              <a:off x="5960087" y="3815774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7" name="Chevron 36">
              <a:extLst>
                <a:ext uri="{FF2B5EF4-FFF2-40B4-BE49-F238E27FC236}">
                  <a16:creationId xmlns:a16="http://schemas.microsoft.com/office/drawing/2014/main" id="{C91313E4-78F7-FD41-B2F1-FA64293E58B7}"/>
                </a:ext>
              </a:extLst>
            </p:cNvPr>
            <p:cNvSpPr/>
            <p:nvPr/>
          </p:nvSpPr>
          <p:spPr>
            <a:xfrm>
              <a:off x="7819731" y="3815774"/>
              <a:ext cx="1947554" cy="463137"/>
            </a:xfrm>
            <a:prstGeom prst="chevron">
              <a:avLst/>
            </a:prstGeom>
            <a:solidFill>
              <a:srgbClr val="50B8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4949257E-9D5F-B14E-AAD4-762B6FE83C5C}"/>
                </a:ext>
              </a:extLst>
            </p:cNvPr>
            <p:cNvSpPr/>
            <p:nvPr/>
          </p:nvSpPr>
          <p:spPr>
            <a:xfrm>
              <a:off x="2628379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Return to bank</a:t>
              </a:r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AD41C14D-1F31-9E49-93C9-AF48E83486B2}"/>
                </a:ext>
              </a:extLst>
            </p:cNvPr>
            <p:cNvSpPr/>
            <p:nvPr/>
          </p:nvSpPr>
          <p:spPr>
            <a:xfrm>
              <a:off x="4488023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Verify docs &amp; make copies</a:t>
              </a:r>
            </a:p>
          </p:txBody>
        </p:sp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2705C334-9DC4-204B-AECA-7923ED707CFB}"/>
                </a:ext>
              </a:extLst>
            </p:cNvPr>
            <p:cNvSpPr/>
            <p:nvPr/>
          </p:nvSpPr>
          <p:spPr>
            <a:xfrm>
              <a:off x="6347667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Loan officer submits application</a:t>
              </a:r>
              <a:endParaRPr lang="en-US" sz="1400" dirty="0">
                <a:latin typeface="Helvetica" pitchFamily="2" charset="0"/>
              </a:endParaRPr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0B83BD1-3307-AD42-B5F6-2A014D5D0DF0}"/>
                </a:ext>
              </a:extLst>
            </p:cNvPr>
            <p:cNvSpPr/>
            <p:nvPr/>
          </p:nvSpPr>
          <p:spPr>
            <a:xfrm>
              <a:off x="8207311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50B8A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Leave bank branch</a:t>
              </a:r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8ABC40AE-3E68-D345-AF3E-1FF4199C80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864161" y="110665"/>
              <a:ext cx="508298" cy="508298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87A153E5-526E-C640-9AF3-17E41D876E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0443091" y="116670"/>
              <a:ext cx="508298" cy="508298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EA591E87-EB00-4A4F-B6D3-48DE4876F7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004517" y="3158202"/>
              <a:ext cx="508298" cy="508298"/>
            </a:xfrm>
            <a:prstGeom prst="rect">
              <a:avLst/>
            </a:prstGeom>
          </p:spPr>
        </p:pic>
        <p:sp>
          <p:nvSpPr>
            <p:cNvPr id="45" name="Chevron 44">
              <a:extLst>
                <a:ext uri="{FF2B5EF4-FFF2-40B4-BE49-F238E27FC236}">
                  <a16:creationId xmlns:a16="http://schemas.microsoft.com/office/drawing/2014/main" id="{8024CF2B-DF93-DD42-AE05-54EBB12A5731}"/>
                </a:ext>
              </a:extLst>
            </p:cNvPr>
            <p:cNvSpPr/>
            <p:nvPr/>
          </p:nvSpPr>
          <p:spPr>
            <a:xfrm>
              <a:off x="9634465" y="3835466"/>
              <a:ext cx="1947554" cy="463137"/>
            </a:xfrm>
            <a:prstGeom prst="chevron">
              <a:avLst/>
            </a:prstGeom>
            <a:solidFill>
              <a:srgbClr val="3581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46" name="Rounded Rectangle 45">
              <a:extLst>
                <a:ext uri="{FF2B5EF4-FFF2-40B4-BE49-F238E27FC236}">
                  <a16:creationId xmlns:a16="http://schemas.microsoft.com/office/drawing/2014/main" id="{C0DCC77E-3C32-3A4C-8197-7F63F7FFFB58}"/>
                </a:ext>
              </a:extLst>
            </p:cNvPr>
            <p:cNvSpPr/>
            <p:nvPr/>
          </p:nvSpPr>
          <p:spPr>
            <a:xfrm>
              <a:off x="9978775" y="3666501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3581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Approval notice</a:t>
              </a:r>
            </a:p>
          </p:txBody>
        </p:sp>
        <p:sp>
          <p:nvSpPr>
            <p:cNvPr id="47" name="Pentagon 46">
              <a:extLst>
                <a:ext uri="{FF2B5EF4-FFF2-40B4-BE49-F238E27FC236}">
                  <a16:creationId xmlns:a16="http://schemas.microsoft.com/office/drawing/2014/main" id="{08CE6D31-6F62-BA49-8879-FE3747C36CF5}"/>
                </a:ext>
              </a:extLst>
            </p:cNvPr>
            <p:cNvSpPr/>
            <p:nvPr/>
          </p:nvSpPr>
          <p:spPr>
            <a:xfrm rot="5400000">
              <a:off x="10991849" y="4178005"/>
              <a:ext cx="1190804" cy="466344"/>
            </a:xfrm>
            <a:prstGeom prst="homePlate">
              <a:avLst/>
            </a:prstGeom>
            <a:solidFill>
              <a:srgbClr val="3581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48" name="Chevron 47">
              <a:extLst>
                <a:ext uri="{FF2B5EF4-FFF2-40B4-BE49-F238E27FC236}">
                  <a16:creationId xmlns:a16="http://schemas.microsoft.com/office/drawing/2014/main" id="{73A9D517-76F7-8C40-96E7-78D47DCCD07D}"/>
                </a:ext>
              </a:extLst>
            </p:cNvPr>
            <p:cNvSpPr/>
            <p:nvPr/>
          </p:nvSpPr>
          <p:spPr>
            <a:xfrm rot="5400000">
              <a:off x="11138004" y="5088133"/>
              <a:ext cx="901700" cy="463137"/>
            </a:xfrm>
            <a:prstGeom prst="chevron">
              <a:avLst/>
            </a:prstGeom>
            <a:solidFill>
              <a:srgbClr val="3581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49" name="Chevron 48">
              <a:extLst>
                <a:ext uri="{FF2B5EF4-FFF2-40B4-BE49-F238E27FC236}">
                  <a16:creationId xmlns:a16="http://schemas.microsoft.com/office/drawing/2014/main" id="{009A17F1-5CA5-BF43-AB03-1580BAE0F3DA}"/>
                </a:ext>
              </a:extLst>
            </p:cNvPr>
            <p:cNvSpPr/>
            <p:nvPr/>
          </p:nvSpPr>
          <p:spPr>
            <a:xfrm rot="10800000">
              <a:off x="9634465" y="5300409"/>
              <a:ext cx="1962960" cy="463137"/>
            </a:xfrm>
            <a:prstGeom prst="chevron">
              <a:avLst/>
            </a:prstGeom>
            <a:solidFill>
              <a:srgbClr val="35817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0" name="Triangle 49">
              <a:extLst>
                <a:ext uri="{FF2B5EF4-FFF2-40B4-BE49-F238E27FC236}">
                  <a16:creationId xmlns:a16="http://schemas.microsoft.com/office/drawing/2014/main" id="{DACF2DF3-B479-1045-B28A-ABC4B66C4210}"/>
                </a:ext>
              </a:extLst>
            </p:cNvPr>
            <p:cNvSpPr/>
            <p:nvPr/>
          </p:nvSpPr>
          <p:spPr>
            <a:xfrm rot="16200000">
              <a:off x="11199526" y="3526337"/>
              <a:ext cx="764986" cy="583330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" pitchFamily="2" charset="0"/>
              </a:endParaRPr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1F8D5AFE-5745-5141-94E5-2B0442CB1B42}"/>
                </a:ext>
              </a:extLst>
            </p:cNvPr>
            <p:cNvSpPr/>
            <p:nvPr/>
          </p:nvSpPr>
          <p:spPr>
            <a:xfrm>
              <a:off x="9972714" y="5151136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3581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Schedule closing</a:t>
              </a:r>
            </a:p>
          </p:txBody>
        </p:sp>
        <p:pic>
          <p:nvPicPr>
            <p:cNvPr id="52" name="Picture 51">
              <a:extLst>
                <a:ext uri="{FF2B5EF4-FFF2-40B4-BE49-F238E27FC236}">
                  <a16:creationId xmlns:a16="http://schemas.microsoft.com/office/drawing/2014/main" id="{1460C6D9-6864-714B-AA2B-14947E6D6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545034" y="3161581"/>
              <a:ext cx="508298" cy="508298"/>
            </a:xfrm>
            <a:prstGeom prst="rect">
              <a:avLst/>
            </a:prstGeom>
          </p:spPr>
        </p:pic>
        <p:sp>
          <p:nvSpPr>
            <p:cNvPr id="53" name="Chevron 52">
              <a:extLst>
                <a:ext uri="{FF2B5EF4-FFF2-40B4-BE49-F238E27FC236}">
                  <a16:creationId xmlns:a16="http://schemas.microsoft.com/office/drawing/2014/main" id="{EFA79503-F71D-9246-A89E-D28A2368B5D7}"/>
                </a:ext>
              </a:extLst>
            </p:cNvPr>
            <p:cNvSpPr/>
            <p:nvPr/>
          </p:nvSpPr>
          <p:spPr>
            <a:xfrm rot="10800000">
              <a:off x="7805966" y="5321731"/>
              <a:ext cx="1947554" cy="463137"/>
            </a:xfrm>
            <a:prstGeom prst="chevron">
              <a:avLst/>
            </a:prstGeom>
            <a:solidFill>
              <a:srgbClr val="2C40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4" name="Chevron 53">
              <a:extLst>
                <a:ext uri="{FF2B5EF4-FFF2-40B4-BE49-F238E27FC236}">
                  <a16:creationId xmlns:a16="http://schemas.microsoft.com/office/drawing/2014/main" id="{FB70FFEE-73FD-4F45-9C4F-EF6857402AC5}"/>
                </a:ext>
              </a:extLst>
            </p:cNvPr>
            <p:cNvSpPr/>
            <p:nvPr/>
          </p:nvSpPr>
          <p:spPr>
            <a:xfrm rot="10800000">
              <a:off x="5934325" y="5321731"/>
              <a:ext cx="1947554" cy="463137"/>
            </a:xfrm>
            <a:prstGeom prst="chevron">
              <a:avLst/>
            </a:prstGeom>
            <a:solidFill>
              <a:srgbClr val="2C40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5" name="Chevron 54">
              <a:extLst>
                <a:ext uri="{FF2B5EF4-FFF2-40B4-BE49-F238E27FC236}">
                  <a16:creationId xmlns:a16="http://schemas.microsoft.com/office/drawing/2014/main" id="{8768BDAB-E0DC-664C-B33A-DBF51B78C1DD}"/>
                </a:ext>
              </a:extLst>
            </p:cNvPr>
            <p:cNvSpPr/>
            <p:nvPr/>
          </p:nvSpPr>
          <p:spPr>
            <a:xfrm rot="10800000">
              <a:off x="4062684" y="5321731"/>
              <a:ext cx="1947554" cy="463137"/>
            </a:xfrm>
            <a:prstGeom prst="chevron">
              <a:avLst/>
            </a:prstGeom>
            <a:solidFill>
              <a:srgbClr val="D150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58" name="Rounded Rectangle 57">
              <a:extLst>
                <a:ext uri="{FF2B5EF4-FFF2-40B4-BE49-F238E27FC236}">
                  <a16:creationId xmlns:a16="http://schemas.microsoft.com/office/drawing/2014/main" id="{424712C6-8CAE-F548-8314-B02C6A359830}"/>
                </a:ext>
              </a:extLst>
            </p:cNvPr>
            <p:cNvSpPr/>
            <p:nvPr/>
          </p:nvSpPr>
          <p:spPr>
            <a:xfrm>
              <a:off x="4438266" y="5199838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D150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Funds deposited</a:t>
              </a:r>
            </a:p>
          </p:txBody>
        </p:sp>
        <p:sp>
          <p:nvSpPr>
            <p:cNvPr id="59" name="Rounded Rectangle 58">
              <a:extLst>
                <a:ext uri="{FF2B5EF4-FFF2-40B4-BE49-F238E27FC236}">
                  <a16:creationId xmlns:a16="http://schemas.microsoft.com/office/drawing/2014/main" id="{31A7F2F6-5EA5-6B46-8AEB-87CB4D281672}"/>
                </a:ext>
              </a:extLst>
            </p:cNvPr>
            <p:cNvSpPr/>
            <p:nvPr/>
          </p:nvSpPr>
          <p:spPr>
            <a:xfrm>
              <a:off x="6297910" y="5199838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2C40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Sign papers</a:t>
              </a:r>
            </a:p>
          </p:txBody>
        </p:sp>
        <p:sp>
          <p:nvSpPr>
            <p:cNvPr id="60" name="Rounded Rectangle 59">
              <a:extLst>
                <a:ext uri="{FF2B5EF4-FFF2-40B4-BE49-F238E27FC236}">
                  <a16:creationId xmlns:a16="http://schemas.microsoft.com/office/drawing/2014/main" id="{5997133A-3DC5-9B41-BC22-94C3D42BF410}"/>
                </a:ext>
              </a:extLst>
            </p:cNvPr>
            <p:cNvSpPr/>
            <p:nvPr/>
          </p:nvSpPr>
          <p:spPr>
            <a:xfrm>
              <a:off x="8157554" y="5199838"/>
              <a:ext cx="1260574" cy="76168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2C404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ysClr val="windowText" lastClr="000000"/>
                  </a:solidFill>
                  <a:latin typeface="Helvetica" pitchFamily="2" charset="0"/>
                </a:rPr>
                <a:t>Return to bank</a:t>
              </a:r>
            </a:p>
          </p:txBody>
        </p:sp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3E9195C7-1E11-3243-BFF9-58E9F22A3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189311" y="5212147"/>
              <a:ext cx="749375" cy="749375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DCFD2CF7-B195-AC43-A889-8783860C14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3010578" y="1691140"/>
              <a:ext cx="508298" cy="508298"/>
            </a:xfrm>
            <a:prstGeom prst="rect">
              <a:avLst/>
            </a:prstGeom>
          </p:spPr>
        </p:pic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F3460632-D9BB-3B48-8240-BC82E6221CB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545806" y="4695631"/>
              <a:ext cx="508298" cy="5082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7343865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8405</TotalTime>
  <Words>81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Simple Light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Rode</dc:creator>
  <cp:lastModifiedBy>John Rode</cp:lastModifiedBy>
  <cp:revision>59</cp:revision>
  <dcterms:created xsi:type="dcterms:W3CDTF">2020-10-30T14:51:08Z</dcterms:created>
  <dcterms:modified xsi:type="dcterms:W3CDTF">2020-11-16T18:43:13Z</dcterms:modified>
</cp:coreProperties>
</file>